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7" autoAdjust="0"/>
    <p:restoredTop sz="94660"/>
  </p:normalViewPr>
  <p:slideViewPr>
    <p:cSldViewPr snapToGrid="0">
      <p:cViewPr varScale="1">
        <p:scale>
          <a:sx n="142" d="100"/>
          <a:sy n="142" d="100"/>
        </p:scale>
        <p:origin x="94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barChart>
        <c:barDir val="col"/>
        <c:grouping val="clustered"/>
        <c:varyColors val="0"/>
        <c:ser>
          <c:idx val="0"/>
          <c:order val="0"/>
          <c:tx>
            <c:strRef>
              <c:f>Tabelle1!$B$1</c:f>
              <c:strCache>
                <c:ptCount val="1"/>
                <c:pt idx="0">
                  <c:v>Datenreihe 1</c:v>
                </c:pt>
              </c:strCache>
            </c:strRef>
          </c:tx>
          <c:spPr>
            <a:solidFill>
              <a:schemeClr val="accent1"/>
            </a:solidFill>
            <a:ln>
              <a:noFill/>
            </a:ln>
            <a:effectLst/>
          </c:spPr>
          <c:invertIfNegative val="0"/>
          <c:cat>
            <c:strRef>
              <c:f>Tabelle1!$A$2:$A$5</c:f>
              <c:strCache>
                <c:ptCount val="4"/>
                <c:pt idx="0">
                  <c:v>Kategorie 1</c:v>
                </c:pt>
                <c:pt idx="1">
                  <c:v>Kategorie 2</c:v>
                </c:pt>
                <c:pt idx="2">
                  <c:v>Kategorie 3</c:v>
                </c:pt>
                <c:pt idx="3">
                  <c:v>Kategorie 4</c:v>
                </c:pt>
              </c:strCache>
            </c:strRef>
          </c:cat>
          <c:val>
            <c:numRef>
              <c:f>Tabelle1!$B$2:$B$5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E1F-489E-83FE-FCB7EE17913C}"/>
            </c:ext>
          </c:extLst>
        </c:ser>
        <c:ser>
          <c:idx val="1"/>
          <c:order val="1"/>
          <c:tx>
            <c:strRef>
              <c:f>Tabelle1!$C$1</c:f>
              <c:strCache>
                <c:ptCount val="1"/>
                <c:pt idx="0">
                  <c:v>Datenreihe 2</c:v>
                </c:pt>
              </c:strCache>
            </c:strRef>
          </c:tx>
          <c:spPr>
            <a:solidFill>
              <a:schemeClr val="accent2"/>
            </a:solidFill>
            <a:ln>
              <a:noFill/>
            </a:ln>
            <a:effectLst/>
          </c:spPr>
          <c:invertIfNegative val="0"/>
          <c:cat>
            <c:strRef>
              <c:f>Tabelle1!$A$2:$A$5</c:f>
              <c:strCache>
                <c:ptCount val="4"/>
                <c:pt idx="0">
                  <c:v>Kategorie 1</c:v>
                </c:pt>
                <c:pt idx="1">
                  <c:v>Kategorie 2</c:v>
                </c:pt>
                <c:pt idx="2">
                  <c:v>Kategorie 3</c:v>
                </c:pt>
                <c:pt idx="3">
                  <c:v>Kategorie 4</c:v>
                </c:pt>
              </c:strCache>
            </c:strRef>
          </c:cat>
          <c:val>
            <c:numRef>
              <c:f>Tabelle1!$C$2:$C$5</c:f>
              <c:numCache>
                <c:formatCode>General</c:formatCode>
                <c:ptCount val="4"/>
                <c:pt idx="0">
                  <c:v>2.4</c:v>
                </c:pt>
                <c:pt idx="1">
                  <c:v>4.4000000000000004</c:v>
                </c:pt>
                <c:pt idx="2">
                  <c:v>1.7</c:v>
                </c:pt>
                <c:pt idx="3">
                  <c:v>1.8</c:v>
                </c:pt>
              </c:numCache>
            </c:numRef>
          </c:val>
          <c:extLst>
            <c:ext xmlns:c16="http://schemas.microsoft.com/office/drawing/2014/chart" uri="{C3380CC4-5D6E-409C-BE32-E72D297353CC}">
              <c16:uniqueId val="{00000001-9E1F-489E-83FE-FCB7EE17913C}"/>
            </c:ext>
          </c:extLst>
        </c:ser>
        <c:ser>
          <c:idx val="2"/>
          <c:order val="2"/>
          <c:tx>
            <c:strRef>
              <c:f>Tabelle1!$D$1</c:f>
              <c:strCache>
                <c:ptCount val="1"/>
                <c:pt idx="0">
                  <c:v>Datenreihe 3</c:v>
                </c:pt>
              </c:strCache>
            </c:strRef>
          </c:tx>
          <c:spPr>
            <a:solidFill>
              <a:schemeClr val="accent3"/>
            </a:solidFill>
            <a:ln>
              <a:noFill/>
            </a:ln>
            <a:effectLst/>
          </c:spPr>
          <c:invertIfNegative val="0"/>
          <c:cat>
            <c:strRef>
              <c:f>Tabelle1!$A$2:$A$5</c:f>
              <c:strCache>
                <c:ptCount val="4"/>
                <c:pt idx="0">
                  <c:v>Kategorie 1</c:v>
                </c:pt>
                <c:pt idx="1">
                  <c:v>Kategorie 2</c:v>
                </c:pt>
                <c:pt idx="2">
                  <c:v>Kategorie 3</c:v>
                </c:pt>
                <c:pt idx="3">
                  <c:v>Kategorie 4</c:v>
                </c:pt>
              </c:strCache>
            </c:strRef>
          </c:cat>
          <c:val>
            <c:numRef>
              <c:f>Tabelle1!$D$2:$D$5</c:f>
              <c:numCache>
                <c:formatCode>General</c:formatCode>
                <c:ptCount val="4"/>
                <c:pt idx="0">
                  <c:v>2</c:v>
                </c:pt>
                <c:pt idx="1">
                  <c:v>1</c:v>
                </c:pt>
                <c:pt idx="2">
                  <c:v>2.1</c:v>
                </c:pt>
                <c:pt idx="3">
                  <c:v>4</c:v>
                </c:pt>
              </c:numCache>
            </c:numRef>
          </c:val>
          <c:extLst>
            <c:ext xmlns:c16="http://schemas.microsoft.com/office/drawing/2014/chart" uri="{C3380CC4-5D6E-409C-BE32-E72D297353CC}">
              <c16:uniqueId val="{00000002-9E1F-489E-83FE-FCB7EE17913C}"/>
            </c:ext>
          </c:extLst>
        </c:ser>
        <c:dLbls>
          <c:showLegendKey val="0"/>
          <c:showVal val="0"/>
          <c:showCatName val="0"/>
          <c:showSerName val="0"/>
          <c:showPercent val="0"/>
          <c:showBubbleSize val="0"/>
        </c:dLbls>
        <c:gapWidth val="219"/>
        <c:overlap val="-27"/>
        <c:axId val="110315280"/>
        <c:axId val="110313616"/>
      </c:barChart>
      <c:catAx>
        <c:axId val="110315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10313616"/>
        <c:crosses val="autoZero"/>
        <c:auto val="1"/>
        <c:lblAlgn val="ctr"/>
        <c:lblOffset val="100"/>
        <c:noMultiLvlLbl val="0"/>
      </c:catAx>
      <c:valAx>
        <c:axId val="1103136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110315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solidFill>
        <a:srgbClr val="4A66AC"/>
      </a:solidFill>
    </a:ln>
    <a:effectLst/>
  </c:spPr>
  <c:txPr>
    <a:bodyPr/>
    <a:lstStyle/>
    <a:p>
      <a:pPr>
        <a:defRPr/>
      </a:pPr>
      <a:endParaRPr lang="de-D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B25AC5-3CB1-4CB6-87AF-F24FD568931A}" type="datetimeFigureOut">
              <a:rPr lang="de-AT" smtClean="0"/>
              <a:t>29.05.2024</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7102F-1C53-4570-82C1-DFA7B81873DA}" type="slidenum">
              <a:rPr lang="de-AT" smtClean="0"/>
              <a:t>‹Nr.›</a:t>
            </a:fld>
            <a:endParaRPr lang="de-AT"/>
          </a:p>
        </p:txBody>
      </p:sp>
    </p:spTree>
    <p:extLst>
      <p:ext uri="{BB962C8B-B14F-4D97-AF65-F5344CB8AC3E}">
        <p14:creationId xmlns:p14="http://schemas.microsoft.com/office/powerpoint/2010/main" val="3288299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accent6">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02E66123-B53F-457D-BD2A-3AB11E7DA955}"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712473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20313C4-2D11-4156-B909-C2EAFD2D8668}"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149736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accent6">
                    <a:lumMod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75B2E29-1862-4905-AA58-D4384031F333}"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361695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ECFBFAC8-E925-49EB-AB0F-C466965A70BE}"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380694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accent6">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5C4D9DB-F3AD-4479-B35D-FEC163298C52}"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2548595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accent6">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887A5FD-8E5C-4FA3-8136-86D9E9AE02E3}"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228624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8E4A3CD-FAB4-4C74-AE6B-6231312DC4EE}"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31141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EC398E-FDCF-485A-B5F2-5E989038DC5D}"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407518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2BCF836-0498-4745-B272-A562506069D4}"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172767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accent6">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lvl1pPr>
              <a:defRPr>
                <a:solidFill>
                  <a:schemeClr val="accent6">
                    <a:lumMod val="50000"/>
                  </a:schemeClr>
                </a:solidFill>
              </a:defRPr>
            </a:lvl1pPr>
          </a:lstStyle>
          <a:p>
            <a:fld id="{EC4724D8-F60D-4336-92E7-FEE1E06E0308}" type="datetime1">
              <a:rPr lang="de-AT" smtClean="0"/>
              <a:t>29.05.2024</a:t>
            </a:fld>
            <a:endParaRPr lang="de-AT"/>
          </a:p>
        </p:txBody>
      </p:sp>
      <p:sp>
        <p:nvSpPr>
          <p:cNvPr id="5" name="Footer Placeholder 4"/>
          <p:cNvSpPr>
            <a:spLocks noGrp="1"/>
          </p:cNvSpPr>
          <p:nvPr>
            <p:ph type="ftr" sz="quarter" idx="11"/>
          </p:nvPr>
        </p:nvSpPr>
        <p:spPr/>
        <p:txBody>
          <a:bodyPr/>
          <a:lstStyle/>
          <a:p>
            <a:r>
              <a:rPr lang="de-DE"/>
              <a:t>Testdokument für barrierefreies PDF aus PowerPoint</a:t>
            </a:r>
            <a:endParaRPr lang="de-AT"/>
          </a:p>
        </p:txBody>
      </p:sp>
      <p:sp>
        <p:nvSpPr>
          <p:cNvPr id="6" name="Slide Number Placeholder 5"/>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1982205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F2C1113-F938-49D0-A22D-39CA02A178DD}" type="datetime1">
              <a:rPr lang="de-AT" smtClean="0"/>
              <a:t>29.05.2024</a:t>
            </a:fld>
            <a:endParaRPr lang="de-AT"/>
          </a:p>
        </p:txBody>
      </p:sp>
      <p:sp>
        <p:nvSpPr>
          <p:cNvPr id="6" name="Footer Placeholder 5"/>
          <p:cNvSpPr>
            <a:spLocks noGrp="1"/>
          </p:cNvSpPr>
          <p:nvPr>
            <p:ph type="ftr" sz="quarter" idx="11"/>
          </p:nvPr>
        </p:nvSpPr>
        <p:spPr/>
        <p:txBody>
          <a:bodyPr/>
          <a:lstStyle/>
          <a:p>
            <a:r>
              <a:rPr lang="de-DE"/>
              <a:t>Testdokument für barrierefreies PDF aus PowerPoint</a:t>
            </a:r>
            <a:endParaRPr lang="de-AT"/>
          </a:p>
        </p:txBody>
      </p:sp>
      <p:sp>
        <p:nvSpPr>
          <p:cNvPr id="7" name="Slide Number Placeholder 6"/>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3869902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458BBFB-E80F-4E18-A8AB-DE4344983B06}" type="datetime1">
              <a:rPr lang="de-AT" smtClean="0"/>
              <a:t>29.05.2024</a:t>
            </a:fld>
            <a:endParaRPr lang="de-AT"/>
          </a:p>
        </p:txBody>
      </p:sp>
      <p:sp>
        <p:nvSpPr>
          <p:cNvPr id="8" name="Footer Placeholder 7"/>
          <p:cNvSpPr>
            <a:spLocks noGrp="1"/>
          </p:cNvSpPr>
          <p:nvPr>
            <p:ph type="ftr" sz="quarter" idx="11"/>
          </p:nvPr>
        </p:nvSpPr>
        <p:spPr/>
        <p:txBody>
          <a:bodyPr/>
          <a:lstStyle/>
          <a:p>
            <a:r>
              <a:rPr lang="de-DE"/>
              <a:t>Testdokument für barrierefreies PDF aus PowerPoint</a:t>
            </a:r>
            <a:endParaRPr lang="de-AT"/>
          </a:p>
        </p:txBody>
      </p:sp>
      <p:sp>
        <p:nvSpPr>
          <p:cNvPr id="9" name="Slide Number Placeholder 8"/>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225240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5D71CC40-4A9C-49B4-A998-4F07126AA6BC}" type="datetime1">
              <a:rPr lang="de-AT" smtClean="0"/>
              <a:t>29.05.2024</a:t>
            </a:fld>
            <a:endParaRPr lang="de-AT"/>
          </a:p>
        </p:txBody>
      </p:sp>
      <p:sp>
        <p:nvSpPr>
          <p:cNvPr id="4" name="Footer Placeholder 3"/>
          <p:cNvSpPr>
            <a:spLocks noGrp="1"/>
          </p:cNvSpPr>
          <p:nvPr>
            <p:ph type="ftr" sz="quarter" idx="11"/>
          </p:nvPr>
        </p:nvSpPr>
        <p:spPr/>
        <p:txBody>
          <a:bodyPr/>
          <a:lstStyle/>
          <a:p>
            <a:r>
              <a:rPr lang="de-DE"/>
              <a:t>Testdokument für barrierefreies PDF aus PowerPoint</a:t>
            </a:r>
            <a:endParaRPr lang="de-AT"/>
          </a:p>
        </p:txBody>
      </p:sp>
      <p:sp>
        <p:nvSpPr>
          <p:cNvPr id="5" name="Slide Number Placeholder 4"/>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1302569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FA888-0057-4CD0-A3FB-33D535749A80}" type="datetime1">
              <a:rPr lang="de-AT" smtClean="0"/>
              <a:t>29.05.2024</a:t>
            </a:fld>
            <a:endParaRPr lang="de-AT"/>
          </a:p>
        </p:txBody>
      </p:sp>
      <p:sp>
        <p:nvSpPr>
          <p:cNvPr id="3" name="Footer Placeholder 2"/>
          <p:cNvSpPr>
            <a:spLocks noGrp="1"/>
          </p:cNvSpPr>
          <p:nvPr>
            <p:ph type="ftr" sz="quarter" idx="11"/>
          </p:nvPr>
        </p:nvSpPr>
        <p:spPr/>
        <p:txBody>
          <a:bodyPr/>
          <a:lstStyle/>
          <a:p>
            <a:r>
              <a:rPr lang="de-DE"/>
              <a:t>Testdokument für barrierefreies PDF aus PowerPoint</a:t>
            </a:r>
            <a:endParaRPr lang="de-AT"/>
          </a:p>
        </p:txBody>
      </p:sp>
      <p:sp>
        <p:nvSpPr>
          <p:cNvPr id="4" name="Slide Number Placeholder 3"/>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1223769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BB75F91-9811-4A73-89B0-8774FA915383}" type="datetime1">
              <a:rPr lang="de-AT" smtClean="0"/>
              <a:t>29.05.2024</a:t>
            </a:fld>
            <a:endParaRPr lang="de-AT"/>
          </a:p>
        </p:txBody>
      </p:sp>
      <p:sp>
        <p:nvSpPr>
          <p:cNvPr id="6" name="Footer Placeholder 5"/>
          <p:cNvSpPr>
            <a:spLocks noGrp="1"/>
          </p:cNvSpPr>
          <p:nvPr>
            <p:ph type="ftr" sz="quarter" idx="11"/>
          </p:nvPr>
        </p:nvSpPr>
        <p:spPr/>
        <p:txBody>
          <a:bodyPr/>
          <a:lstStyle/>
          <a:p>
            <a:r>
              <a:rPr lang="de-DE"/>
              <a:t>Testdokument für barrierefreies PDF aus PowerPoint</a:t>
            </a:r>
            <a:endParaRPr lang="de-AT"/>
          </a:p>
        </p:txBody>
      </p:sp>
      <p:sp>
        <p:nvSpPr>
          <p:cNvPr id="7" name="Slide Number Placeholder 6"/>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3354402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D586D0D-BD6F-4D8E-892B-885CD4712A24}" type="datetime1">
              <a:rPr lang="de-AT" smtClean="0"/>
              <a:t>29.05.2024</a:t>
            </a:fld>
            <a:endParaRPr lang="de-AT"/>
          </a:p>
        </p:txBody>
      </p:sp>
      <p:sp>
        <p:nvSpPr>
          <p:cNvPr id="6" name="Footer Placeholder 5"/>
          <p:cNvSpPr>
            <a:spLocks noGrp="1"/>
          </p:cNvSpPr>
          <p:nvPr>
            <p:ph type="ftr" sz="quarter" idx="11"/>
          </p:nvPr>
        </p:nvSpPr>
        <p:spPr/>
        <p:txBody>
          <a:bodyPr/>
          <a:lstStyle/>
          <a:p>
            <a:r>
              <a:rPr lang="de-DE"/>
              <a:t>Testdokument für barrierefreies PDF aus PowerPoint</a:t>
            </a:r>
            <a:endParaRPr lang="de-AT"/>
          </a:p>
        </p:txBody>
      </p:sp>
      <p:sp>
        <p:nvSpPr>
          <p:cNvPr id="7" name="Slide Number Placeholder 6"/>
          <p:cNvSpPr>
            <a:spLocks noGrp="1"/>
          </p:cNvSpPr>
          <p:nvPr>
            <p:ph type="sldNum" sz="quarter" idx="12"/>
          </p:nvPr>
        </p:nvSpPr>
        <p:spPr/>
        <p:txBody>
          <a:bodyPr/>
          <a:lstStyle/>
          <a:p>
            <a:fld id="{71737659-0016-46F1-B515-82C19C9A378A}" type="slidenum">
              <a:rPr lang="de-AT" smtClean="0"/>
              <a:t>‹Nr.›</a:t>
            </a:fld>
            <a:endParaRPr lang="de-AT"/>
          </a:p>
        </p:txBody>
      </p:sp>
    </p:spTree>
    <p:extLst>
      <p:ext uri="{BB962C8B-B14F-4D97-AF65-F5344CB8AC3E}">
        <p14:creationId xmlns:p14="http://schemas.microsoft.com/office/powerpoint/2010/main" val="2378357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accent6">
                    <a:lumMod val="50000"/>
                  </a:schemeClr>
                </a:solidFill>
              </a:defRPr>
            </a:lvl1pPr>
          </a:lstStyle>
          <a:p>
            <a:fld id="{296C3932-744D-41C1-9C6F-0DD1988D66E4}" type="datetime1">
              <a:rPr lang="de-AT" smtClean="0"/>
              <a:t>29.05.2024</a:t>
            </a:fld>
            <a:endParaRPr lang="de-A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accent6">
                    <a:lumMod val="50000"/>
                  </a:schemeClr>
                </a:solidFill>
              </a:defRPr>
            </a:lvl1pPr>
          </a:lstStyle>
          <a:p>
            <a:r>
              <a:rPr lang="de-DE"/>
              <a:t>Testdokument für barrierefreies PDF aus PowerPoint</a:t>
            </a:r>
            <a:endParaRPr lang="de-A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737659-0016-46F1-B515-82C19C9A378A}" type="slidenum">
              <a:rPr lang="de-AT" smtClean="0"/>
              <a:t>‹Nr.›</a:t>
            </a:fld>
            <a:endParaRPr lang="de-AT"/>
          </a:p>
        </p:txBody>
      </p:sp>
    </p:spTree>
    <p:extLst>
      <p:ext uri="{BB962C8B-B14F-4D97-AF65-F5344CB8AC3E}">
        <p14:creationId xmlns:p14="http://schemas.microsoft.com/office/powerpoint/2010/main" val="23817120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Arial" panose="020B0604020202020204" pitchFamily="34" charset="0"/>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Arial" panose="020B0604020202020204" pitchFamily="34" charset="0"/>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Arial" panose="020B0604020202020204" pitchFamily="34" charset="0"/>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Arial" panose="020B0604020202020204" pitchFamily="34" charset="0"/>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EB1121-51A3-BF8B-F8FD-EB14DD4129FB}"/>
              </a:ext>
            </a:extLst>
          </p:cNvPr>
          <p:cNvSpPr>
            <a:spLocks noGrp="1"/>
          </p:cNvSpPr>
          <p:nvPr>
            <p:ph type="ctrTitle"/>
          </p:nvPr>
        </p:nvSpPr>
        <p:spPr/>
        <p:txBody>
          <a:bodyPr/>
          <a:lstStyle/>
          <a:p>
            <a:r>
              <a:rPr lang="de-DE" sz="4000"/>
              <a:t>Testdokument für barrierefreies PDF aus PowerPoint</a:t>
            </a:r>
            <a:endParaRPr lang="de-AT" sz="4000"/>
          </a:p>
        </p:txBody>
      </p:sp>
      <p:sp>
        <p:nvSpPr>
          <p:cNvPr id="3" name="Untertitel 2">
            <a:extLst>
              <a:ext uri="{FF2B5EF4-FFF2-40B4-BE49-F238E27FC236}">
                <a16:creationId xmlns:a16="http://schemas.microsoft.com/office/drawing/2014/main" id="{363AA725-2FAC-6F4C-9659-1E44C172943F}"/>
              </a:ext>
            </a:extLst>
          </p:cNvPr>
          <p:cNvSpPr>
            <a:spLocks noGrp="1"/>
          </p:cNvSpPr>
          <p:nvPr>
            <p:ph type="subTitle" idx="1"/>
          </p:nvPr>
        </p:nvSpPr>
        <p:spPr/>
        <p:txBody>
          <a:bodyPr/>
          <a:lstStyle/>
          <a:p>
            <a:r>
              <a:rPr lang="de-DE"/>
              <a:t>Vorbereitetes PowerPoint Dokument um PDF Konverter zu testen</a:t>
            </a:r>
            <a:endParaRPr lang="de-AT"/>
          </a:p>
        </p:txBody>
      </p:sp>
      <p:sp>
        <p:nvSpPr>
          <p:cNvPr id="4" name="Fußzeilenplatzhalter 3">
            <a:extLst>
              <a:ext uri="{FF2B5EF4-FFF2-40B4-BE49-F238E27FC236}">
                <a16:creationId xmlns:a16="http://schemas.microsoft.com/office/drawing/2014/main" id="{22EE6B3C-3864-6EB8-3EBD-3F22A4CFC2F6}"/>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5" name="Foliennummernplatzhalter 4">
            <a:extLst>
              <a:ext uri="{FF2B5EF4-FFF2-40B4-BE49-F238E27FC236}">
                <a16:creationId xmlns:a16="http://schemas.microsoft.com/office/drawing/2014/main" id="{FE5179C2-15B0-361B-286C-E05C34218800}"/>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1</a:t>
            </a:fld>
            <a:endParaRPr lang="de-AT"/>
          </a:p>
        </p:txBody>
      </p:sp>
    </p:spTree>
    <p:extLst>
      <p:ext uri="{BB962C8B-B14F-4D97-AF65-F5344CB8AC3E}">
        <p14:creationId xmlns:p14="http://schemas.microsoft.com/office/powerpoint/2010/main" val="732270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0701BF-910E-9BF9-40AC-8BDB8CB1F4A5}"/>
              </a:ext>
            </a:extLst>
          </p:cNvPr>
          <p:cNvSpPr>
            <a:spLocks noGrp="1"/>
          </p:cNvSpPr>
          <p:nvPr>
            <p:ph type="title"/>
          </p:nvPr>
        </p:nvSpPr>
        <p:spPr/>
        <p:txBody>
          <a:bodyPr/>
          <a:lstStyle/>
          <a:p>
            <a:r>
              <a:rPr lang="de-DE"/>
              <a:t>Folienmaster und Metadaten</a:t>
            </a:r>
            <a:endParaRPr lang="de-AT"/>
          </a:p>
        </p:txBody>
      </p:sp>
      <p:sp>
        <p:nvSpPr>
          <p:cNvPr id="3" name="Inhaltsplatzhalter 2">
            <a:extLst>
              <a:ext uri="{FF2B5EF4-FFF2-40B4-BE49-F238E27FC236}">
                <a16:creationId xmlns:a16="http://schemas.microsoft.com/office/drawing/2014/main" id="{F5277931-5E84-3805-0ADB-ABE2E9B4FBC1}"/>
              </a:ext>
            </a:extLst>
          </p:cNvPr>
          <p:cNvSpPr>
            <a:spLocks noGrp="1"/>
          </p:cNvSpPr>
          <p:nvPr>
            <p:ph idx="1"/>
          </p:nvPr>
        </p:nvSpPr>
        <p:spPr/>
        <p:txBody>
          <a:bodyPr/>
          <a:lstStyle/>
          <a:p>
            <a:r>
              <a:rPr lang="de-DE"/>
              <a:t>Folienmaster von Microsoft verwendet</a:t>
            </a:r>
          </a:p>
          <a:p>
            <a:pPr lvl="1"/>
            <a:r>
              <a:rPr lang="de-DE"/>
              <a:t>Schriftfarbe wurde teilweise verändert, damit die Kontraste hoch genug sind</a:t>
            </a:r>
          </a:p>
          <a:p>
            <a:pPr lvl="1"/>
            <a:r>
              <a:rPr lang="de-DE" dirty="0"/>
              <a:t>Listenaufzählungszeichen aus einer Schrift eingefügt, </a:t>
            </a:r>
            <a:r>
              <a:rPr lang="de-DE"/>
              <a:t>die </a:t>
            </a:r>
            <a:r>
              <a:rPr lang="en-GB"/>
              <a:t>Unicode</a:t>
            </a:r>
            <a:r>
              <a:rPr lang="de-DE"/>
              <a:t> </a:t>
            </a:r>
            <a:r>
              <a:rPr lang="de-DE" dirty="0"/>
              <a:t>codiert ist</a:t>
            </a:r>
          </a:p>
          <a:p>
            <a:pPr lvl="1"/>
            <a:r>
              <a:rPr lang="de-DE" dirty="0"/>
              <a:t>Lesereihenfolge überprüft und teilweise verändert</a:t>
            </a:r>
          </a:p>
          <a:p>
            <a:pPr lvl="1"/>
            <a:r>
              <a:rPr lang="de-DE" dirty="0"/>
              <a:t>Sprache Deutsch wurde überprüft</a:t>
            </a:r>
          </a:p>
          <a:p>
            <a:r>
              <a:rPr lang="de-DE" dirty="0"/>
              <a:t>Dokumenttitel ist eingegeben</a:t>
            </a:r>
            <a:endParaRPr lang="de-AT" dirty="0"/>
          </a:p>
        </p:txBody>
      </p:sp>
      <p:sp>
        <p:nvSpPr>
          <p:cNvPr id="5" name="Fußzeilenplatzhalter 4">
            <a:extLst>
              <a:ext uri="{FF2B5EF4-FFF2-40B4-BE49-F238E27FC236}">
                <a16:creationId xmlns:a16="http://schemas.microsoft.com/office/drawing/2014/main" id="{F3FCBD48-62EC-8D9B-1CDA-F6276A2D4C23}"/>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7AB0B704-6427-2BEA-CEC6-EEFFEED865DE}"/>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2</a:t>
            </a:fld>
            <a:endParaRPr lang="de-AT"/>
          </a:p>
        </p:txBody>
      </p:sp>
    </p:spTree>
    <p:extLst>
      <p:ext uri="{BB962C8B-B14F-4D97-AF65-F5344CB8AC3E}">
        <p14:creationId xmlns:p14="http://schemas.microsoft.com/office/powerpoint/2010/main" val="236344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E26839-0D57-DB1B-CAD0-9B55E7F51E94}"/>
              </a:ext>
            </a:extLst>
          </p:cNvPr>
          <p:cNvSpPr>
            <a:spLocks noGrp="1"/>
          </p:cNvSpPr>
          <p:nvPr>
            <p:ph type="title"/>
          </p:nvPr>
        </p:nvSpPr>
        <p:spPr/>
        <p:txBody>
          <a:bodyPr/>
          <a:lstStyle/>
          <a:p>
            <a:r>
              <a:rPr lang="de-DE"/>
              <a:t>Absätze</a:t>
            </a:r>
            <a:endParaRPr lang="de-AT"/>
          </a:p>
        </p:txBody>
      </p:sp>
      <p:sp>
        <p:nvSpPr>
          <p:cNvPr id="3" name="Inhaltsplatzhalter 2">
            <a:extLst>
              <a:ext uri="{FF2B5EF4-FFF2-40B4-BE49-F238E27FC236}">
                <a16:creationId xmlns:a16="http://schemas.microsoft.com/office/drawing/2014/main" id="{A918B2BB-34C9-4800-ACF7-168149618898}"/>
              </a:ext>
            </a:extLst>
          </p:cNvPr>
          <p:cNvSpPr>
            <a:spLocks noGrp="1"/>
          </p:cNvSpPr>
          <p:nvPr>
            <p:ph idx="1"/>
          </p:nvPr>
        </p:nvSpPr>
        <p:spPr/>
        <p:txBody>
          <a:bodyPr>
            <a:noAutofit/>
          </a:bodyPr>
          <a:lstStyle/>
          <a:p>
            <a:pPr marL="0" indent="0">
              <a:lnSpc>
                <a:spcPct val="130000"/>
              </a:lnSpc>
              <a:spcAft>
                <a:spcPts val="800"/>
              </a:spcAft>
              <a:buNone/>
            </a:pPr>
            <a:r>
              <a:rPr lang="de-AT"/>
              <a:t>Hier ein Blindtext ohne Listenfunktion eingefügt: Auch gibt es niemanden, der den Schmerz an sich liebt, sucht oder wünscht, nur, weil er Schmerz ist, es sei denn, es kommt zu zufälligen Umständen, in denen Mühen und Schmerz ihm große Freude bereiten können. </a:t>
            </a:r>
          </a:p>
          <a:p>
            <a:pPr marL="0" indent="0">
              <a:lnSpc>
                <a:spcPct val="130000"/>
              </a:lnSpc>
              <a:spcAft>
                <a:spcPts val="800"/>
              </a:spcAft>
              <a:buNone/>
            </a:pPr>
            <a:r>
              <a:rPr lang="en-US"/>
              <a:t>This is englisch dummy text: Far far away, behind the word mountains, far from the countries Vokalia and Consonantia, there live the blind texts. Separated they live in Bookmarksgrove right at the coast of the Semantics, a large language ocean. A small river named Duden flows by their place and supplies it with the necessary regelialia.</a:t>
            </a:r>
            <a:endParaRPr lang="de-AT"/>
          </a:p>
        </p:txBody>
      </p:sp>
      <p:sp>
        <p:nvSpPr>
          <p:cNvPr id="5" name="Fußzeilenplatzhalter 4">
            <a:extLst>
              <a:ext uri="{FF2B5EF4-FFF2-40B4-BE49-F238E27FC236}">
                <a16:creationId xmlns:a16="http://schemas.microsoft.com/office/drawing/2014/main" id="{70AD8847-695B-7283-6EAE-237E2DB0A72E}"/>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82BACD29-EE6A-5614-E75B-F76A484AA6CF}"/>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3</a:t>
            </a:fld>
            <a:endParaRPr lang="de-AT"/>
          </a:p>
        </p:txBody>
      </p:sp>
    </p:spTree>
    <p:extLst>
      <p:ext uri="{BB962C8B-B14F-4D97-AF65-F5344CB8AC3E}">
        <p14:creationId xmlns:p14="http://schemas.microsoft.com/office/powerpoint/2010/main" val="25162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83D58-8C65-AD02-3719-F0B8727E56B8}"/>
              </a:ext>
            </a:extLst>
          </p:cNvPr>
          <p:cNvSpPr>
            <a:spLocks noGrp="1"/>
          </p:cNvSpPr>
          <p:nvPr>
            <p:ph type="title"/>
          </p:nvPr>
        </p:nvSpPr>
        <p:spPr/>
        <p:txBody>
          <a:bodyPr/>
          <a:lstStyle/>
          <a:p>
            <a:r>
              <a:rPr lang="de-DE"/>
              <a:t>Bilder und Grafiken im zweispaltigen Layout</a:t>
            </a:r>
            <a:endParaRPr lang="de-AT"/>
          </a:p>
        </p:txBody>
      </p:sp>
      <p:sp>
        <p:nvSpPr>
          <p:cNvPr id="3" name="Inhaltsplatzhalter 2">
            <a:extLst>
              <a:ext uri="{FF2B5EF4-FFF2-40B4-BE49-F238E27FC236}">
                <a16:creationId xmlns:a16="http://schemas.microsoft.com/office/drawing/2014/main" id="{87BAAC59-8655-C29F-617B-94CCA4417238}"/>
              </a:ext>
            </a:extLst>
          </p:cNvPr>
          <p:cNvSpPr>
            <a:spLocks noGrp="1"/>
          </p:cNvSpPr>
          <p:nvPr>
            <p:ph sz="half" idx="1"/>
          </p:nvPr>
        </p:nvSpPr>
        <p:spPr/>
        <p:txBody>
          <a:bodyPr/>
          <a:lstStyle/>
          <a:p>
            <a:pPr marL="0" indent="0">
              <a:lnSpc>
                <a:spcPct val="130000"/>
              </a:lnSpc>
              <a:buNone/>
            </a:pPr>
            <a:r>
              <a:rPr lang="de-DE"/>
              <a:t>Dekorative Grafik wurde mit der PowerPoint Funktion artefaktet</a:t>
            </a:r>
          </a:p>
          <a:p>
            <a:pPr marL="0" indent="0">
              <a:buNone/>
            </a:pPr>
            <a:endParaRPr lang="de-AT"/>
          </a:p>
        </p:txBody>
      </p:sp>
      <p:pic>
        <p:nvPicPr>
          <p:cNvPr id="5" name="Grafik 4">
            <a:extLst>
              <a:ext uri="{FF2B5EF4-FFF2-40B4-BE49-F238E27FC236}">
                <a16:creationId xmlns:a16="http://schemas.microsoft.com/office/drawing/2014/main" id="{60780ECD-D832-9236-49DC-951D41CBA3C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7334" y="3067686"/>
            <a:ext cx="1564005" cy="1564005"/>
          </a:xfrm>
          <a:prstGeom prst="rect">
            <a:avLst/>
          </a:prstGeom>
        </p:spPr>
      </p:pic>
      <p:sp>
        <p:nvSpPr>
          <p:cNvPr id="4" name="Inhaltsplatzhalter 3">
            <a:extLst>
              <a:ext uri="{FF2B5EF4-FFF2-40B4-BE49-F238E27FC236}">
                <a16:creationId xmlns:a16="http://schemas.microsoft.com/office/drawing/2014/main" id="{5167BE0D-08CB-AD95-340A-E83EE9FC38E6}"/>
              </a:ext>
            </a:extLst>
          </p:cNvPr>
          <p:cNvSpPr>
            <a:spLocks noGrp="1"/>
          </p:cNvSpPr>
          <p:nvPr>
            <p:ph sz="half" idx="2"/>
          </p:nvPr>
        </p:nvSpPr>
        <p:spPr/>
        <p:txBody>
          <a:bodyPr/>
          <a:lstStyle/>
          <a:p>
            <a:pPr marL="0" indent="0">
              <a:lnSpc>
                <a:spcPct val="130000"/>
              </a:lnSpc>
              <a:buNone/>
            </a:pPr>
            <a:r>
              <a:rPr lang="de-DE"/>
              <a:t>Bilder, die Information transportieren wurden mit Alternativtext versehen und die Reihenfolge der Folie wurde nach dem Einfügen der Bilder noch kontrolliert</a:t>
            </a:r>
            <a:endParaRPr lang="de-AT"/>
          </a:p>
        </p:txBody>
      </p:sp>
      <p:pic>
        <p:nvPicPr>
          <p:cNvPr id="6" name="Grafik 5" descr="Logo: Überwachungsstelle des Bundes für Barrierefreiheit von Informationstechnik - Knappschaft Bahn See">
            <a:extLst>
              <a:ext uri="{FF2B5EF4-FFF2-40B4-BE49-F238E27FC236}">
                <a16:creationId xmlns:a16="http://schemas.microsoft.com/office/drawing/2014/main" id="{9B755720-E7C3-4A91-F533-2C1D48346D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9970" y="4100975"/>
            <a:ext cx="2645391" cy="1484000"/>
          </a:xfrm>
          <a:prstGeom prst="rect">
            <a:avLst/>
          </a:prstGeom>
        </p:spPr>
      </p:pic>
      <p:sp>
        <p:nvSpPr>
          <p:cNvPr id="7" name="Fußzeilenplatzhalter 6">
            <a:extLst>
              <a:ext uri="{FF2B5EF4-FFF2-40B4-BE49-F238E27FC236}">
                <a16:creationId xmlns:a16="http://schemas.microsoft.com/office/drawing/2014/main" id="{2D50D61A-BBEE-B468-85B6-5AB4FEF039D6}"/>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8" name="Foliennummernplatzhalter 7">
            <a:extLst>
              <a:ext uri="{FF2B5EF4-FFF2-40B4-BE49-F238E27FC236}">
                <a16:creationId xmlns:a16="http://schemas.microsoft.com/office/drawing/2014/main" id="{4DA2F6E9-33B4-9946-E2FF-C5D0E7D9EC81}"/>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4</a:t>
            </a:fld>
            <a:endParaRPr lang="de-AT"/>
          </a:p>
        </p:txBody>
      </p:sp>
    </p:spTree>
    <p:extLst>
      <p:ext uri="{BB962C8B-B14F-4D97-AF65-F5344CB8AC3E}">
        <p14:creationId xmlns:p14="http://schemas.microsoft.com/office/powerpoint/2010/main" val="352737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A584F6-01EF-0CF9-F120-326924BB2C33}"/>
              </a:ext>
            </a:extLst>
          </p:cNvPr>
          <p:cNvSpPr>
            <a:spLocks noGrp="1"/>
          </p:cNvSpPr>
          <p:nvPr>
            <p:ph type="title"/>
          </p:nvPr>
        </p:nvSpPr>
        <p:spPr/>
        <p:txBody>
          <a:bodyPr/>
          <a:lstStyle/>
          <a:p>
            <a:r>
              <a:rPr lang="de-DE"/>
              <a:t>Diagramme</a:t>
            </a:r>
            <a:endParaRPr lang="de-AT"/>
          </a:p>
        </p:txBody>
      </p:sp>
      <p:sp>
        <p:nvSpPr>
          <p:cNvPr id="3" name="Inhaltsplatzhalter 2">
            <a:extLst>
              <a:ext uri="{FF2B5EF4-FFF2-40B4-BE49-F238E27FC236}">
                <a16:creationId xmlns:a16="http://schemas.microsoft.com/office/drawing/2014/main" id="{6B7AE8A2-2EE9-DA65-B8C9-663ADFDB1E8D}"/>
              </a:ext>
            </a:extLst>
          </p:cNvPr>
          <p:cNvSpPr>
            <a:spLocks noGrp="1"/>
          </p:cNvSpPr>
          <p:nvPr>
            <p:ph idx="1"/>
          </p:nvPr>
        </p:nvSpPr>
        <p:spPr/>
        <p:txBody>
          <a:bodyPr/>
          <a:lstStyle/>
          <a:p>
            <a:pPr marL="0" indent="0">
              <a:buNone/>
            </a:pPr>
            <a:r>
              <a:rPr lang="de-DE"/>
              <a:t>Diagramm aus Excel </a:t>
            </a:r>
          </a:p>
          <a:p>
            <a:pPr marL="0" indent="0">
              <a:buNone/>
            </a:pPr>
            <a:endParaRPr lang="de-AT"/>
          </a:p>
        </p:txBody>
      </p:sp>
      <p:sp>
        <p:nvSpPr>
          <p:cNvPr id="5" name="Fußzeilenplatzhalter 4">
            <a:extLst>
              <a:ext uri="{FF2B5EF4-FFF2-40B4-BE49-F238E27FC236}">
                <a16:creationId xmlns:a16="http://schemas.microsoft.com/office/drawing/2014/main" id="{E7163FFF-6D7A-015B-0713-BEBE973A4827}"/>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4140BC0F-7723-FB5C-5A26-2C9DA5206BE5}"/>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5</a:t>
            </a:fld>
            <a:endParaRPr lang="de-AT"/>
          </a:p>
        </p:txBody>
      </p:sp>
      <p:graphicFrame>
        <p:nvGraphicFramePr>
          <p:cNvPr id="8" name="Diagramm 7" descr="Säulendiagramm: Testdiagramm ohne sinnvollen Daten, dient nur zu Testzwecken von Excel-Diagrammen">
            <a:extLst>
              <a:ext uri="{FF2B5EF4-FFF2-40B4-BE49-F238E27FC236}">
                <a16:creationId xmlns:a16="http://schemas.microsoft.com/office/drawing/2014/main" id="{DB964B35-1816-71DD-BEAE-4399290ACD9F}"/>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900646655"/>
              </p:ext>
            </p:extLst>
          </p:nvPr>
        </p:nvGraphicFramePr>
        <p:xfrm>
          <a:off x="3154679" y="2176462"/>
          <a:ext cx="5435983" cy="32642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71131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E788C-B008-0BFA-E35A-D21C81C6B357}"/>
              </a:ext>
            </a:extLst>
          </p:cNvPr>
          <p:cNvSpPr>
            <a:spLocks noGrp="1"/>
          </p:cNvSpPr>
          <p:nvPr>
            <p:ph type="title"/>
          </p:nvPr>
        </p:nvSpPr>
        <p:spPr/>
        <p:txBody>
          <a:bodyPr/>
          <a:lstStyle/>
          <a:p>
            <a:r>
              <a:rPr lang="de-DE"/>
              <a:t>Geschachtelte Listen</a:t>
            </a:r>
            <a:endParaRPr lang="de-AT"/>
          </a:p>
        </p:txBody>
      </p:sp>
      <p:sp>
        <p:nvSpPr>
          <p:cNvPr id="3" name="Inhaltsplatzhalter 2">
            <a:extLst>
              <a:ext uri="{FF2B5EF4-FFF2-40B4-BE49-F238E27FC236}">
                <a16:creationId xmlns:a16="http://schemas.microsoft.com/office/drawing/2014/main" id="{B2BD0416-BAD6-5A09-01B8-5A875C806090}"/>
              </a:ext>
            </a:extLst>
          </p:cNvPr>
          <p:cNvSpPr>
            <a:spLocks noGrp="1"/>
          </p:cNvSpPr>
          <p:nvPr>
            <p:ph idx="1"/>
          </p:nvPr>
        </p:nvSpPr>
        <p:spPr/>
        <p:txBody>
          <a:bodyPr/>
          <a:lstStyle/>
          <a:p>
            <a:r>
              <a:rPr lang="de-DE"/>
              <a:t>Listeneintrag Ebene 1</a:t>
            </a:r>
          </a:p>
          <a:p>
            <a:r>
              <a:rPr lang="de-DE"/>
              <a:t>Listeneintrag Ebene 1</a:t>
            </a:r>
          </a:p>
          <a:p>
            <a:pPr lvl="1"/>
            <a:r>
              <a:rPr lang="de-DE"/>
              <a:t>Listeneintrag Ebene 2</a:t>
            </a:r>
          </a:p>
          <a:p>
            <a:pPr lvl="1"/>
            <a:r>
              <a:rPr lang="de-DE"/>
              <a:t>Listeneintrag Ebene 2</a:t>
            </a:r>
          </a:p>
          <a:p>
            <a:r>
              <a:rPr lang="de-DE"/>
              <a:t>Listeneintrag Ebene 1</a:t>
            </a:r>
          </a:p>
        </p:txBody>
      </p:sp>
      <p:sp>
        <p:nvSpPr>
          <p:cNvPr id="5" name="Fußzeilenplatzhalter 4">
            <a:extLst>
              <a:ext uri="{FF2B5EF4-FFF2-40B4-BE49-F238E27FC236}">
                <a16:creationId xmlns:a16="http://schemas.microsoft.com/office/drawing/2014/main" id="{D57E9EBC-3E30-E362-2B90-93995D4B9A35}"/>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634447A9-98C2-7358-36F1-86F95C7EA7D3}"/>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6</a:t>
            </a:fld>
            <a:endParaRPr lang="de-AT"/>
          </a:p>
        </p:txBody>
      </p:sp>
    </p:spTree>
    <p:extLst>
      <p:ext uri="{BB962C8B-B14F-4D97-AF65-F5344CB8AC3E}">
        <p14:creationId xmlns:p14="http://schemas.microsoft.com/office/powerpoint/2010/main" val="1107096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3C0DA-1CC1-7E51-C05F-4601E70D7EA3}"/>
              </a:ext>
            </a:extLst>
          </p:cNvPr>
          <p:cNvSpPr>
            <a:spLocks noGrp="1"/>
          </p:cNvSpPr>
          <p:nvPr>
            <p:ph type="title"/>
          </p:nvPr>
        </p:nvSpPr>
        <p:spPr/>
        <p:txBody>
          <a:bodyPr/>
          <a:lstStyle/>
          <a:p>
            <a:r>
              <a:rPr lang="de-DE"/>
              <a:t>Nummerierte Listen</a:t>
            </a:r>
            <a:endParaRPr lang="de-AT"/>
          </a:p>
        </p:txBody>
      </p:sp>
      <p:sp>
        <p:nvSpPr>
          <p:cNvPr id="3" name="Inhaltsplatzhalter 2">
            <a:extLst>
              <a:ext uri="{FF2B5EF4-FFF2-40B4-BE49-F238E27FC236}">
                <a16:creationId xmlns:a16="http://schemas.microsoft.com/office/drawing/2014/main" id="{B0C127C4-4CAB-8799-6D1E-5639D716C219}"/>
              </a:ext>
            </a:extLst>
          </p:cNvPr>
          <p:cNvSpPr>
            <a:spLocks noGrp="1"/>
          </p:cNvSpPr>
          <p:nvPr>
            <p:ph idx="1"/>
          </p:nvPr>
        </p:nvSpPr>
        <p:spPr/>
        <p:txBody>
          <a:bodyPr/>
          <a:lstStyle/>
          <a:p>
            <a:pPr>
              <a:buFont typeface="+mj-lt"/>
              <a:buAutoNum type="arabicPeriod"/>
            </a:pPr>
            <a:r>
              <a:rPr lang="de-AT"/>
              <a:t>1 kg Äpfel</a:t>
            </a:r>
          </a:p>
          <a:p>
            <a:pPr>
              <a:buFont typeface="+mj-lt"/>
              <a:buAutoNum type="arabicPeriod"/>
            </a:pPr>
            <a:r>
              <a:rPr lang="de-AT"/>
              <a:t>2 Orangen</a:t>
            </a:r>
          </a:p>
          <a:p>
            <a:pPr>
              <a:buFont typeface="+mj-lt"/>
              <a:buAutoNum type="arabicPeriod"/>
            </a:pPr>
            <a:r>
              <a:rPr lang="de-AT"/>
              <a:t>¾ kg Birnen</a:t>
            </a:r>
          </a:p>
          <a:p>
            <a:pPr>
              <a:buFont typeface="+mj-lt"/>
              <a:buAutoNum type="arabicPeriod"/>
            </a:pPr>
            <a:r>
              <a:rPr lang="de-AT"/>
              <a:t>3 Kiwi</a:t>
            </a:r>
          </a:p>
          <a:p>
            <a:endParaRPr lang="de-AT"/>
          </a:p>
        </p:txBody>
      </p:sp>
      <p:sp>
        <p:nvSpPr>
          <p:cNvPr id="5" name="Fußzeilenplatzhalter 4">
            <a:extLst>
              <a:ext uri="{FF2B5EF4-FFF2-40B4-BE49-F238E27FC236}">
                <a16:creationId xmlns:a16="http://schemas.microsoft.com/office/drawing/2014/main" id="{B8A3C0E6-D41B-B5EB-66D7-67E451C32FB7}"/>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89829A47-07B2-054A-5115-20DC63A7ADD5}"/>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7</a:t>
            </a:fld>
            <a:endParaRPr lang="de-AT"/>
          </a:p>
        </p:txBody>
      </p:sp>
    </p:spTree>
    <p:extLst>
      <p:ext uri="{BB962C8B-B14F-4D97-AF65-F5344CB8AC3E}">
        <p14:creationId xmlns:p14="http://schemas.microsoft.com/office/powerpoint/2010/main" val="1813273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E92E80-A6EF-B9F7-52CF-E92CF61C74F1}"/>
              </a:ext>
            </a:extLst>
          </p:cNvPr>
          <p:cNvSpPr>
            <a:spLocks noGrp="1"/>
          </p:cNvSpPr>
          <p:nvPr>
            <p:ph type="title"/>
          </p:nvPr>
        </p:nvSpPr>
        <p:spPr/>
        <p:txBody>
          <a:bodyPr/>
          <a:lstStyle/>
          <a:p>
            <a:r>
              <a:rPr lang="de-DE"/>
              <a:t>Einfache Tabelle</a:t>
            </a:r>
            <a:endParaRPr lang="de-AT"/>
          </a:p>
        </p:txBody>
      </p:sp>
      <p:sp>
        <p:nvSpPr>
          <p:cNvPr id="3" name="Inhaltsplatzhalter 2">
            <a:extLst>
              <a:ext uri="{FF2B5EF4-FFF2-40B4-BE49-F238E27FC236}">
                <a16:creationId xmlns:a16="http://schemas.microsoft.com/office/drawing/2014/main" id="{AA02BFCE-FF7A-F135-B0E0-C476040A39E5}"/>
              </a:ext>
            </a:extLst>
          </p:cNvPr>
          <p:cNvSpPr>
            <a:spLocks noGrp="1"/>
          </p:cNvSpPr>
          <p:nvPr>
            <p:ph idx="1"/>
          </p:nvPr>
        </p:nvSpPr>
        <p:spPr/>
        <p:txBody>
          <a:bodyPr/>
          <a:lstStyle/>
          <a:p>
            <a:pPr marL="0" indent="0">
              <a:lnSpc>
                <a:spcPct val="130000"/>
              </a:lnSpc>
              <a:buNone/>
            </a:pPr>
            <a:r>
              <a:rPr lang="de-DE"/>
              <a:t>Einstellungen bei Tabellenentwurf: Checkbox „Kopfzeile“ und Checkbox „Erste Spalte“ sind aktiviert</a:t>
            </a:r>
          </a:p>
          <a:p>
            <a:pPr marL="0" indent="0">
              <a:buNone/>
            </a:pPr>
            <a:endParaRPr lang="de-AT"/>
          </a:p>
        </p:txBody>
      </p:sp>
      <p:graphicFrame>
        <p:nvGraphicFramePr>
          <p:cNvPr id="8" name="Tabelle 7">
            <a:extLst>
              <a:ext uri="{FF2B5EF4-FFF2-40B4-BE49-F238E27FC236}">
                <a16:creationId xmlns:a16="http://schemas.microsoft.com/office/drawing/2014/main" id="{C9E67614-41A4-C8F4-1195-5A473F341676}"/>
              </a:ext>
            </a:extLst>
          </p:cNvPr>
          <p:cNvGraphicFramePr>
            <a:graphicFrameLocks noGrp="1"/>
          </p:cNvGraphicFramePr>
          <p:nvPr>
            <p:extLst>
              <p:ext uri="{D42A27DB-BD31-4B8C-83A1-F6EECF244321}">
                <p14:modId xmlns:p14="http://schemas.microsoft.com/office/powerpoint/2010/main" val="2788215885"/>
              </p:ext>
            </p:extLst>
          </p:nvPr>
        </p:nvGraphicFramePr>
        <p:xfrm>
          <a:off x="800100" y="3048000"/>
          <a:ext cx="7680959" cy="2423160"/>
        </p:xfrm>
        <a:graphic>
          <a:graphicData uri="http://schemas.openxmlformats.org/drawingml/2006/table">
            <a:tbl>
              <a:tblPr firstRow="1" firstCol="1" bandRow="1">
                <a:tableStyleId>{5C22544A-7EE6-4342-B048-85BDC9FD1C3A}</a:tableStyleId>
              </a:tblPr>
              <a:tblGrid>
                <a:gridCol w="2559755">
                  <a:extLst>
                    <a:ext uri="{9D8B030D-6E8A-4147-A177-3AD203B41FA5}">
                      <a16:colId xmlns:a16="http://schemas.microsoft.com/office/drawing/2014/main" val="1445433756"/>
                    </a:ext>
                  </a:extLst>
                </a:gridCol>
                <a:gridCol w="2560602">
                  <a:extLst>
                    <a:ext uri="{9D8B030D-6E8A-4147-A177-3AD203B41FA5}">
                      <a16:colId xmlns:a16="http://schemas.microsoft.com/office/drawing/2014/main" val="1367482132"/>
                    </a:ext>
                  </a:extLst>
                </a:gridCol>
                <a:gridCol w="2560602">
                  <a:extLst>
                    <a:ext uri="{9D8B030D-6E8A-4147-A177-3AD203B41FA5}">
                      <a16:colId xmlns:a16="http://schemas.microsoft.com/office/drawing/2014/main" val="3954167755"/>
                    </a:ext>
                  </a:extLst>
                </a:gridCol>
              </a:tblGrid>
              <a:tr h="798844">
                <a:tc>
                  <a:txBody>
                    <a:bodyPr/>
                    <a:lstStyle/>
                    <a:p>
                      <a:pPr>
                        <a:spcBef>
                          <a:spcPts val="600"/>
                        </a:spcBef>
                        <a:spcAft>
                          <a:spcPts val="600"/>
                        </a:spcAft>
                      </a:pPr>
                      <a:r>
                        <a:rPr lang="de-AT" sz="1200">
                          <a:effectLst/>
                        </a:rPr>
                        <a:t>Spaltenüberschrift</a:t>
                      </a:r>
                      <a:endParaRPr lang="de-AT" sz="1200" b="1">
                        <a:effectLst/>
                        <a:latin typeface="Calibri" panose="020F0502020204030204" pitchFamily="34" charset="0"/>
                        <a:ea typeface="Calibri" panose="020F0502020204030204" pitchFamily="34" charset="0"/>
                        <a:cs typeface="Times New Roman" panose="02020603050405020304" pitchFamily="18" charset="0"/>
                      </a:endParaRPr>
                    </a:p>
                  </a:txBody>
                  <a:tcPr marL="144000" marR="68580" marT="0" marB="0" anchor="ctr"/>
                </a:tc>
                <a:tc>
                  <a:txBody>
                    <a:bodyPr/>
                    <a:lstStyle/>
                    <a:p>
                      <a:pPr algn="ctr">
                        <a:spcBef>
                          <a:spcPts val="600"/>
                        </a:spcBef>
                        <a:spcAft>
                          <a:spcPts val="600"/>
                        </a:spcAft>
                      </a:pPr>
                      <a:r>
                        <a:rPr lang="de-AT" sz="1200">
                          <a:effectLst/>
                        </a:rPr>
                        <a:t>Spaltenüberschrift</a:t>
                      </a:r>
                      <a:endParaRPr lang="de-AT" sz="1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Bef>
                          <a:spcPts val="600"/>
                        </a:spcBef>
                        <a:spcAft>
                          <a:spcPts val="600"/>
                        </a:spcAft>
                      </a:pPr>
                      <a:r>
                        <a:rPr lang="de-AT" sz="1200">
                          <a:effectLst/>
                        </a:rPr>
                        <a:t>Spaltenüberschrift</a:t>
                      </a:r>
                      <a:endParaRPr lang="de-AT" sz="1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0882402"/>
                  </a:ext>
                </a:extLst>
              </a:tr>
              <a:tr h="812158">
                <a:tc>
                  <a:txBody>
                    <a:bodyPr/>
                    <a:lstStyle/>
                    <a:p>
                      <a:pPr>
                        <a:spcBef>
                          <a:spcPts val="600"/>
                        </a:spcBef>
                        <a:spcAft>
                          <a:spcPts val="600"/>
                        </a:spcAft>
                      </a:pPr>
                      <a:r>
                        <a:rPr lang="de-AT" sz="1200">
                          <a:effectLst/>
                        </a:rPr>
                        <a:t>Zeilenüberschrift</a:t>
                      </a:r>
                      <a:endParaRPr lang="de-AT" sz="1200" i="1">
                        <a:effectLst/>
                        <a:latin typeface="Calibri" panose="020F0502020204030204" pitchFamily="34" charset="0"/>
                        <a:ea typeface="Calibri" panose="020F0502020204030204" pitchFamily="34" charset="0"/>
                        <a:cs typeface="Times New Roman" panose="02020603050405020304" pitchFamily="18" charset="0"/>
                      </a:endParaRPr>
                    </a:p>
                  </a:txBody>
                  <a:tcPr marL="144000" marR="68580" marT="0" marB="0" anchor="ctr"/>
                </a:tc>
                <a:tc>
                  <a:txBody>
                    <a:bodyPr/>
                    <a:lstStyle/>
                    <a:p>
                      <a:pPr algn="ctr">
                        <a:lnSpc>
                          <a:spcPct val="107000"/>
                        </a:lnSpc>
                        <a:spcAft>
                          <a:spcPts val="800"/>
                        </a:spcAft>
                      </a:pPr>
                      <a:r>
                        <a:rPr lang="de-AT" sz="1200">
                          <a:effectLst/>
                        </a:rPr>
                        <a:t>Tabellendaten</a:t>
                      </a:r>
                      <a:endParaRPr lang="de-A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de-AT" sz="1200">
                          <a:effectLst/>
                        </a:rPr>
                        <a:t>Tabellendaten</a:t>
                      </a:r>
                      <a:endParaRPr lang="de-A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7066387"/>
                  </a:ext>
                </a:extLst>
              </a:tr>
              <a:tr h="812158">
                <a:tc>
                  <a:txBody>
                    <a:bodyPr/>
                    <a:lstStyle/>
                    <a:p>
                      <a:pPr>
                        <a:spcBef>
                          <a:spcPts val="600"/>
                        </a:spcBef>
                        <a:spcAft>
                          <a:spcPts val="600"/>
                        </a:spcAft>
                      </a:pPr>
                      <a:r>
                        <a:rPr lang="de-AT" sz="1200">
                          <a:effectLst/>
                        </a:rPr>
                        <a:t>Zeilenüberschrift</a:t>
                      </a:r>
                      <a:endParaRPr lang="de-AT" sz="1200" i="1">
                        <a:effectLst/>
                        <a:latin typeface="Calibri" panose="020F0502020204030204" pitchFamily="34" charset="0"/>
                        <a:ea typeface="Calibri" panose="020F0502020204030204" pitchFamily="34" charset="0"/>
                        <a:cs typeface="Times New Roman" panose="02020603050405020304" pitchFamily="18" charset="0"/>
                      </a:endParaRPr>
                    </a:p>
                  </a:txBody>
                  <a:tcPr marL="144000" marR="68580" marT="0" marB="0" anchor="ctr"/>
                </a:tc>
                <a:tc>
                  <a:txBody>
                    <a:bodyPr/>
                    <a:lstStyle/>
                    <a:p>
                      <a:pPr algn="ctr">
                        <a:lnSpc>
                          <a:spcPct val="107000"/>
                        </a:lnSpc>
                        <a:spcAft>
                          <a:spcPts val="800"/>
                        </a:spcAft>
                      </a:pPr>
                      <a:r>
                        <a:rPr lang="de-AT" sz="1200">
                          <a:effectLst/>
                        </a:rPr>
                        <a:t>Tabellendaten</a:t>
                      </a:r>
                      <a:endParaRPr lang="de-A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de-AT" sz="1200">
                          <a:effectLst/>
                        </a:rPr>
                        <a:t>Tabellendaten</a:t>
                      </a:r>
                      <a:endParaRPr lang="de-AT"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4945750"/>
                  </a:ext>
                </a:extLst>
              </a:tr>
            </a:tbl>
          </a:graphicData>
        </a:graphic>
      </p:graphicFrame>
      <p:sp>
        <p:nvSpPr>
          <p:cNvPr id="5" name="Fußzeilenplatzhalter 4">
            <a:extLst>
              <a:ext uri="{FF2B5EF4-FFF2-40B4-BE49-F238E27FC236}">
                <a16:creationId xmlns:a16="http://schemas.microsoft.com/office/drawing/2014/main" id="{CC205A72-2522-27BA-59D6-83EA88549691}"/>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6" name="Foliennummernplatzhalter 5">
            <a:extLst>
              <a:ext uri="{FF2B5EF4-FFF2-40B4-BE49-F238E27FC236}">
                <a16:creationId xmlns:a16="http://schemas.microsoft.com/office/drawing/2014/main" id="{5F0780A4-D522-A72A-02E1-F13A64955C09}"/>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8</a:t>
            </a:fld>
            <a:endParaRPr lang="de-AT"/>
          </a:p>
        </p:txBody>
      </p:sp>
    </p:spTree>
    <p:extLst>
      <p:ext uri="{BB962C8B-B14F-4D97-AF65-F5344CB8AC3E}">
        <p14:creationId xmlns:p14="http://schemas.microsoft.com/office/powerpoint/2010/main" val="108994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5EA984-F3C9-6533-6BE3-F7351BCB0AEA}"/>
              </a:ext>
            </a:extLst>
          </p:cNvPr>
          <p:cNvSpPr>
            <a:spLocks noGrp="1"/>
          </p:cNvSpPr>
          <p:nvPr>
            <p:ph type="title"/>
          </p:nvPr>
        </p:nvSpPr>
        <p:spPr/>
        <p:txBody>
          <a:bodyPr/>
          <a:lstStyle/>
          <a:p>
            <a:r>
              <a:rPr lang="de-DE"/>
              <a:t>Test</a:t>
            </a:r>
            <a:endParaRPr lang="de-AT"/>
          </a:p>
        </p:txBody>
      </p:sp>
      <p:sp>
        <p:nvSpPr>
          <p:cNvPr id="3" name="Inhaltsplatzhalter 2">
            <a:extLst>
              <a:ext uri="{FF2B5EF4-FFF2-40B4-BE49-F238E27FC236}">
                <a16:creationId xmlns:a16="http://schemas.microsoft.com/office/drawing/2014/main" id="{92AE6F63-BDDE-5413-7257-798185566BCF}"/>
              </a:ext>
            </a:extLst>
          </p:cNvPr>
          <p:cNvSpPr>
            <a:spLocks noGrp="1"/>
          </p:cNvSpPr>
          <p:nvPr>
            <p:ph idx="1"/>
          </p:nvPr>
        </p:nvSpPr>
        <p:spPr/>
        <p:txBody>
          <a:bodyPr/>
          <a:lstStyle/>
          <a:p>
            <a:pPr>
              <a:lnSpc>
                <a:spcPct val="130000"/>
              </a:lnSpc>
              <a:buFont typeface="+mj-lt"/>
              <a:buAutoNum type="arabicPeriod"/>
            </a:pPr>
            <a:r>
              <a:rPr lang="de-DE"/>
              <a:t>Bearbeiten Sie die Inhalte mit dem jeweiligen Tool nach Anweisung </a:t>
            </a:r>
          </a:p>
          <a:p>
            <a:pPr>
              <a:lnSpc>
                <a:spcPct val="130000"/>
              </a:lnSpc>
              <a:buFont typeface="+mj-lt"/>
              <a:buAutoNum type="arabicPeriod"/>
            </a:pPr>
            <a:r>
              <a:rPr lang="de-DE"/>
              <a:t>Konvertieren Sie das Dokument mit dem jeweiligen Tool nach Anweisung</a:t>
            </a:r>
          </a:p>
          <a:p>
            <a:pPr>
              <a:lnSpc>
                <a:spcPct val="130000"/>
              </a:lnSpc>
              <a:buFont typeface="+mj-lt"/>
              <a:buAutoNum type="arabicPeriod"/>
            </a:pPr>
            <a:r>
              <a:rPr lang="de-DE" dirty="0"/>
              <a:t>Kontrollieren Sie mit der automatisierten Prüfung des </a:t>
            </a:r>
            <a:r>
              <a:rPr lang="de-DE"/>
              <a:t>PDF </a:t>
            </a:r>
            <a:r>
              <a:rPr lang="en-GB"/>
              <a:t>Accessibility Checkers </a:t>
            </a:r>
          </a:p>
          <a:p>
            <a:pPr>
              <a:lnSpc>
                <a:spcPct val="130000"/>
              </a:lnSpc>
              <a:buFont typeface="+mj-lt"/>
              <a:buAutoNum type="arabicPeriod"/>
            </a:pPr>
            <a:r>
              <a:rPr lang="de-DE"/>
              <a:t>Kontrollieren </a:t>
            </a:r>
            <a:r>
              <a:rPr lang="de-DE" dirty="0"/>
              <a:t>Sie händisch den korrekten Tag-Baum</a:t>
            </a:r>
          </a:p>
          <a:p>
            <a:pPr marL="800100" lvl="1" indent="-342900">
              <a:buFont typeface="+mj-lt"/>
              <a:buAutoNum type="alphaLcPeriod"/>
            </a:pPr>
            <a:r>
              <a:rPr lang="de-DE" dirty="0"/>
              <a:t>die semantische Korrektheit der Tags</a:t>
            </a:r>
          </a:p>
          <a:p>
            <a:pPr marL="800100" lvl="1" indent="-342900">
              <a:buFont typeface="+mj-lt"/>
              <a:buAutoNum type="alphaLcPeriod"/>
            </a:pPr>
            <a:r>
              <a:rPr lang="de-DE" dirty="0"/>
              <a:t>die korrekte Reihenfolge der Tags</a:t>
            </a:r>
          </a:p>
          <a:p>
            <a:endParaRPr lang="de-AT" dirty="0"/>
          </a:p>
        </p:txBody>
      </p:sp>
      <p:sp>
        <p:nvSpPr>
          <p:cNvPr id="4" name="Fußzeilenplatzhalter 3">
            <a:extLst>
              <a:ext uri="{FF2B5EF4-FFF2-40B4-BE49-F238E27FC236}">
                <a16:creationId xmlns:a16="http://schemas.microsoft.com/office/drawing/2014/main" id="{13EA6268-F99D-610C-7E28-58D94D20BB31}"/>
              </a:ext>
              <a:ext uri="{C183D7F6-B498-43B3-948B-1728B52AA6E4}">
                <adec:decorative xmlns:adec="http://schemas.microsoft.com/office/drawing/2017/decorative" val="1"/>
              </a:ext>
            </a:extLst>
          </p:cNvPr>
          <p:cNvSpPr>
            <a:spLocks noGrp="1"/>
          </p:cNvSpPr>
          <p:nvPr>
            <p:ph type="ftr" sz="quarter" idx="11"/>
          </p:nvPr>
        </p:nvSpPr>
        <p:spPr/>
        <p:txBody>
          <a:bodyPr/>
          <a:lstStyle/>
          <a:p>
            <a:r>
              <a:rPr lang="de-DE"/>
              <a:t>Testdokument für barrierefreies PDF aus PowerPoint</a:t>
            </a:r>
            <a:endParaRPr lang="de-AT"/>
          </a:p>
        </p:txBody>
      </p:sp>
      <p:sp>
        <p:nvSpPr>
          <p:cNvPr id="5" name="Foliennummernplatzhalter 4">
            <a:extLst>
              <a:ext uri="{FF2B5EF4-FFF2-40B4-BE49-F238E27FC236}">
                <a16:creationId xmlns:a16="http://schemas.microsoft.com/office/drawing/2014/main" id="{19D241CB-2B6E-B956-DC6A-E9783DC041E6}"/>
              </a:ext>
              <a:ext uri="{C183D7F6-B498-43B3-948B-1728B52AA6E4}">
                <adec:decorative xmlns:adec="http://schemas.microsoft.com/office/drawing/2017/decorative" val="1"/>
              </a:ext>
            </a:extLst>
          </p:cNvPr>
          <p:cNvSpPr>
            <a:spLocks noGrp="1"/>
          </p:cNvSpPr>
          <p:nvPr>
            <p:ph type="sldNum" sz="quarter" idx="12"/>
          </p:nvPr>
        </p:nvSpPr>
        <p:spPr/>
        <p:txBody>
          <a:bodyPr/>
          <a:lstStyle/>
          <a:p>
            <a:fld id="{71737659-0016-46F1-B515-82C19C9A378A}" type="slidenum">
              <a:rPr lang="de-AT" smtClean="0"/>
              <a:t>9</a:t>
            </a:fld>
            <a:endParaRPr lang="de-AT"/>
          </a:p>
        </p:txBody>
      </p:sp>
    </p:spTree>
    <p:extLst>
      <p:ext uri="{BB962C8B-B14F-4D97-AF65-F5344CB8AC3E}">
        <p14:creationId xmlns:p14="http://schemas.microsoft.com/office/powerpoint/2010/main" val="3877733976"/>
      </p:ext>
    </p:extLst>
  </p:cSld>
  <p:clrMapOvr>
    <a:masterClrMapping/>
  </p:clrMapOvr>
</p:sld>
</file>

<file path=ppt/theme/theme1.xml><?xml version="1.0" encoding="utf-8"?>
<a:theme xmlns:a="http://schemas.openxmlformats.org/drawingml/2006/main" name="Facette">
  <a:themeElements>
    <a:clrScheme name="Warmes Blau">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configuration xmlns:c="https://ns.axes4.com/axesSlide/configuration">
  <c:group id="Styles"/>
  <c:group id="Content"/>
  <c:group id="METADATA">
    <c:group id="Ids">
      <c:property id="DocumentID" type="string">671c52c3-9a3a-4ff5-b4ea-05c0a0629c66</c:property>
    </c:group>
  </c:group>
</c:configuration>
</file>

<file path=customXml/itemProps1.xml><?xml version="1.0" encoding="utf-8"?>
<ds:datastoreItem xmlns:ds="http://schemas.openxmlformats.org/officeDocument/2006/customXml" ds:itemID="{3F072F15-C75F-48E3-B167-B0A5EF0709BA}">
  <ds:schemaRefs>
    <ds:schemaRef ds:uri="https://ns.axes4.com/axesSlide/configuration"/>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377</Words>
  <Application>Microsoft Office PowerPoint</Application>
  <PresentationFormat>Breitbild</PresentationFormat>
  <Paragraphs>65</Paragraphs>
  <Slides>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Aptos</vt:lpstr>
      <vt:lpstr>Arial</vt:lpstr>
      <vt:lpstr>Calibri</vt:lpstr>
      <vt:lpstr>Trebuchet MS</vt:lpstr>
      <vt:lpstr>Wingdings 3</vt:lpstr>
      <vt:lpstr>Facette</vt:lpstr>
      <vt:lpstr>Testdokument für barrierefreies PDF aus PowerPoint</vt:lpstr>
      <vt:lpstr>Folienmaster und Metadaten</vt:lpstr>
      <vt:lpstr>Absätze</vt:lpstr>
      <vt:lpstr>Bilder und Grafiken im zweispaltigen Layout</vt:lpstr>
      <vt:lpstr>Diagramme</vt:lpstr>
      <vt:lpstr>Geschachtelte Listen</vt:lpstr>
      <vt:lpstr>Nummerierte Listen</vt:lpstr>
      <vt:lpstr>Einfache Tabelle</vt:lpstr>
      <vt:lpstr>Test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Testdokument für barrierefreies PowerPoint</dc:title>
  <dc:creator>Birgit Peböck</dc:creator>
  <cp:lastModifiedBy>Birgit Peböck</cp:lastModifiedBy>
  <cp:revision>1</cp:revision>
  <dcterms:created xsi:type="dcterms:W3CDTF">2024-04-05T07:20:35Z</dcterms:created>
  <dcterms:modified xsi:type="dcterms:W3CDTF">2024-05-29T08:12:42Z</dcterms:modified>
</cp:coreProperties>
</file>